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5" r:id="rId12"/>
    <p:sldId id="306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6" r:id="rId22"/>
    <p:sldId id="283" r:id="rId23"/>
    <p:sldId id="281" r:id="rId24"/>
    <p:sldId id="284" r:id="rId25"/>
    <p:sldId id="282" r:id="rId26"/>
    <p:sldId id="285" r:id="rId27"/>
    <p:sldId id="28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298" r:id="rId44"/>
    <p:sldId id="267" r:id="rId45"/>
    <p:sldId id="268" r:id="rId46"/>
    <p:sldId id="269" r:id="rId47"/>
    <p:sldId id="270" r:id="rId48"/>
    <p:sldId id="271" r:id="rId49"/>
    <p:sldId id="27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58" autoAdjust="0"/>
    <p:restoredTop sz="94660"/>
  </p:normalViewPr>
  <p:slideViewPr>
    <p:cSldViewPr snapToGrid="0">
      <p:cViewPr>
        <p:scale>
          <a:sx n="75" d="100"/>
          <a:sy n="75" d="100"/>
        </p:scale>
        <p:origin x="480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proof</c:v>
                </c:pt>
                <c:pt idx="1">
                  <c:v>introduction</c:v>
                </c:pt>
                <c:pt idx="2">
                  <c:v>object</c:v>
                </c:pt>
                <c:pt idx="3">
                  <c:v>memory</c:v>
                </c:pt>
                <c:pt idx="4">
                  <c:v>language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0.15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B-4FD6-9537-1E36C5C77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532039104"/>
        <c:axId val="496349792"/>
      </c:barChart>
      <c:catAx>
        <c:axId val="532039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6349792"/>
        <c:crosses val="autoZero"/>
        <c:auto val="1"/>
        <c:lblAlgn val="ctr"/>
        <c:lblOffset val="100"/>
        <c:noMultiLvlLbl val="0"/>
      </c:catAx>
      <c:valAx>
        <c:axId val="49634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203910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Computer Science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proof</c:v>
                </c:pt>
                <c:pt idx="1">
                  <c:v>introduction</c:v>
                </c:pt>
                <c:pt idx="2">
                  <c:v>object</c:v>
                </c:pt>
                <c:pt idx="3">
                  <c:v>memory</c:v>
                </c:pt>
                <c:pt idx="4">
                  <c:v>language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0.05</c:v>
                </c:pt>
                <c:pt idx="2">
                  <c:v>0.36</c:v>
                </c:pt>
                <c:pt idx="3">
                  <c:v>0.28999999999999998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EF-48CC-9627-1F0EA30C2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532039104"/>
        <c:axId val="496349792"/>
      </c:barChart>
      <c:catAx>
        <c:axId val="532039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6349792"/>
        <c:crosses val="autoZero"/>
        <c:auto val="1"/>
        <c:lblAlgn val="ctr"/>
        <c:lblOffset val="100"/>
        <c:noMultiLvlLbl val="0"/>
      </c:catAx>
      <c:valAx>
        <c:axId val="49634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203910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Linguistic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proof</c:v>
                </c:pt>
                <c:pt idx="1">
                  <c:v>introduction</c:v>
                </c:pt>
                <c:pt idx="2">
                  <c:v>object</c:v>
                </c:pt>
                <c:pt idx="3">
                  <c:v>memory</c:v>
                </c:pt>
                <c:pt idx="4">
                  <c:v>language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0.2</c:v>
                </c:pt>
                <c:pt idx="2">
                  <c:v>0.25</c:v>
                </c:pt>
                <c:pt idx="3">
                  <c:v>0.05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65-40CF-967B-52610C39A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532039104"/>
        <c:axId val="496349792"/>
      </c:barChart>
      <c:catAx>
        <c:axId val="532039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6349792"/>
        <c:crosses val="autoZero"/>
        <c:auto val="1"/>
        <c:lblAlgn val="ctr"/>
        <c:lblOffset val="100"/>
        <c:noMultiLvlLbl val="0"/>
      </c:catAx>
      <c:valAx>
        <c:axId val="49634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203910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515C8-04AD-4441-A0F8-4464380F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9A6677-234C-4937-B5FC-AA9485CAD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FCC091-08DD-4222-B968-4D42A0D5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D1D7D-856A-4657-A69E-54A80190D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B4E96-CC90-4C00-9C24-14EC98A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82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049FF-8402-4560-AF09-AB5119E2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50F15C-B83A-4624-B5AF-B8F3A36EE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750FC6-D5CC-493A-9BA7-D9839131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29091C-AF53-4E03-A5FA-41890FA5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FFDAE-4232-4BBA-B42A-9A26F559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2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17E53B-C70A-40EE-B7AF-D6AE12FB1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8BA414-E9A4-4594-8D00-E3CCAD6E8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3ECA94-414F-4205-B014-0B8BD807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552EA-563F-4743-B00C-8E69A032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3142FF-1643-44A7-9F41-EC3727AD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87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C937D-015D-433C-94FA-A689C0BA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69426-ECD7-457E-BC07-6EE94780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54AAA-926C-4BFA-BD88-40D564CB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925B1-6172-475D-8C31-C96BAF38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DF2A1-C886-4533-A538-2E667267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64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FEE8D-9D17-43B7-B86A-375A50B9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993964-5728-4B06-AC4B-8843843F9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42106-C33D-4F33-A52A-FC2F992D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C9068-386F-49E1-B97E-731841B1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14A1A2-8272-4A04-AB43-826DAF60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53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FFEFA-15BF-4EA1-89D7-CA9A0269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F1ABF-9855-43DD-BEEA-FA95A32BC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81CFF5-A2EF-4253-BE3C-B5DC0892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43F875-9125-40EE-B882-4831BAC2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1E6979-24AC-4C8D-98F0-AFD0C7FC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36206-8B48-48F4-9AAC-DB3F0E68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EEF26-03FE-4E80-9BE0-167DE7C4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4D3834-CA19-4BAF-9C4C-82C5F928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E9D89-7A0B-47E4-8917-A1430D798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A82626-DEFB-4258-BC42-632DB913F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64F300-8D85-4837-B51E-B0EB7146C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869CA8-7090-4DF9-8C23-A3A8E69E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567845-AD72-48B8-9C59-2C52CBE43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E12E5E-81CA-46C4-A753-9E8460DD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9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069EF-167D-4E37-BC57-E71A660C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5155FB-6BDF-427E-981B-A92BCB46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598BC5-318A-4B22-BB52-24237D4B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319E28-2201-4FD2-B461-F273DD0F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7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CF5695-A00A-48C7-A076-478D0B82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81FD11-8B84-457E-B166-A9CA9E3A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7B17C-D83D-4194-AA1E-4EB33D3D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92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DF5E0-C77F-4D26-873A-D0449D80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0704C-56BD-4DD7-8389-A7B7CC6E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11642C-2FC2-4F78-B7BF-F70C50174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FFC7A-5D11-4D58-B20D-89F5C23B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F702A4-1FAF-401D-933B-A516BD2A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7B12E7-DC8B-4804-9FF9-D4D4FFC6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8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FB60C-DF09-4717-96E1-E4A80D70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54ECA2-13ED-4CD4-B26B-43CE8776D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A7B00A-B071-42AF-8A93-09EC76001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EA516D-65EE-4D74-AB37-3B8F49C5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E4E06A-D11D-43C6-98ED-8C8A5932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D18C7B-C45E-4BE0-89F0-DCCF1361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5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AA4BC7-DCB6-405F-A64E-305D19D0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37E9F-59DF-464C-83E1-F89E8A7BA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7FF6A-8086-46A8-814F-F6111573F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DA45B-C1D8-4C9C-8650-D864A7D95214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C1FA4D-1FDC-4BDE-9B04-441778F3C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17E6C6-7E62-4087-8D07-58AEDCB0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51B55-4133-4644-A17B-5B1D94AC2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21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62.png"/><Relationship Id="rId2" Type="http://schemas.openxmlformats.org/officeDocument/2006/relationships/image" Target="../media/image4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6D15D1-6BF6-46F0-B5AF-276D95D70972}"/>
              </a:ext>
            </a:extLst>
          </p:cNvPr>
          <p:cNvSpPr/>
          <p:nvPr/>
        </p:nvSpPr>
        <p:spPr>
          <a:xfrm>
            <a:off x="0" y="3509963"/>
            <a:ext cx="12192000" cy="919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384ECD-72E1-4140-8FAA-4FB06582F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An Introduction to </a:t>
            </a:r>
            <a:br>
              <a:rPr lang="en-US" altLang="zh-CN" dirty="0"/>
            </a:br>
            <a:r>
              <a:rPr lang="en-US" altLang="zh-CN" dirty="0"/>
              <a:t>Latent Dirichlet Allocation (LDA)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60E84A-A895-4343-BF8E-533F84B0B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Tutorial</a:t>
            </a:r>
            <a:endParaRPr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02EC9BB-B90A-417E-9727-03C047BA7435}"/>
              </a:ext>
            </a:extLst>
          </p:cNvPr>
          <p:cNvSpPr txBox="1">
            <a:spLocks/>
          </p:cNvSpPr>
          <p:nvPr/>
        </p:nvSpPr>
        <p:spPr>
          <a:xfrm>
            <a:off x="4809214" y="44299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Zejun 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39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Moving On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Dirichlet-Multinomial Conjugacy: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𝑝𝑟𝑖𝑜𝑟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𝐷𝑖𝑟𝑖𝑐h𝑙𝑒𝑡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𝑙𝑖𝑘𝑒𝑙𝑖h𝑜𝑜𝑑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Multinomial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𝐷𝑖𝑟𝑖𝑐h𝑙𝑒𝑡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Expectations:</a:t>
                </a:r>
              </a:p>
              <a:p>
                <a:pPr lvl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𝐷𝑖𝑟𝑖𝑐h𝑙𝑒𝑡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DCDCC08-E4DF-4A5D-ADC4-68D4F0DA54E8}"/>
                  </a:ext>
                </a:extLst>
              </p:cNvPr>
              <p:cNvSpPr txBox="1"/>
              <p:nvPr/>
            </p:nvSpPr>
            <p:spPr>
              <a:xfrm>
                <a:off x="7728668" y="3532870"/>
                <a:ext cx="314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Recall: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DCDCC08-E4DF-4A5D-ADC4-68D4F0DA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668" y="3532870"/>
                <a:ext cx="3145156" cy="369332"/>
              </a:xfrm>
              <a:prstGeom prst="rect">
                <a:avLst/>
              </a:prstGeom>
              <a:blipFill>
                <a:blip r:embed="rId3"/>
                <a:stretch>
                  <a:fillRect l="-174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28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MCMC &amp; Gibbs Sampling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96772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Target: sample from a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MCMC: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Markov Chain has a stationary distribution</a:t>
                </a:r>
              </a:p>
              <a:p>
                <a:pPr lvl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Sample from the MC = Sample from its stationary distribution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Key point: how to construct the MC ?</a:t>
                </a:r>
              </a:p>
              <a:p>
                <a:pPr lvl="1"/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Gibbs Sampling: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efficient MC in high dimension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sample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update, only change one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967720" cy="4830816"/>
              </a:xfrm>
              <a:blipFill>
                <a:blip r:embed="rId2"/>
                <a:stretch>
                  <a:fillRect l="-1001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89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Gibbs Sampling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90E3BDE-405C-41B2-997F-B95A1A230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34" y="1722871"/>
            <a:ext cx="8425531" cy="48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8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Statistical Language Model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 (sequence of words) representation: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Property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Bi-gram: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am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student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am</m:t>
                        </m:r>
                      </m:e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student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Tri-gram, N-gram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Independence between words –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Unigram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Bag-of-words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(the order does not matter):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Multinomial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928" t="-3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88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Statistical Language Model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corpora with probabilities of words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Unigram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∏"/>
                            <m:limLoc m:val="subSup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nary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Bag-of-words: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Multinomial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mr>
                    </m:m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random variable, give a prior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Multinomial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Posterior: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=∫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=∫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58B0085F-2EFE-4C4A-9EB0-77E1367C9A1F}"/>
                  </a:ext>
                </a:extLst>
              </p:cNvPr>
              <p:cNvSpPr/>
              <p:nvPr/>
            </p:nvSpPr>
            <p:spPr>
              <a:xfrm>
                <a:off x="3132814" y="5876014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58B0085F-2EFE-4C4A-9EB0-77E1367C9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814" y="5876014"/>
                <a:ext cx="811033" cy="7804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47BF201-BCA4-4561-9A96-ED2EAC928C49}"/>
                  </a:ext>
                </a:extLst>
              </p:cNvPr>
              <p:cNvSpPr/>
              <p:nvPr/>
            </p:nvSpPr>
            <p:spPr>
              <a:xfrm>
                <a:off x="4517667" y="5876013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47BF201-BCA4-4561-9A96-ED2EAC928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667" y="5876013"/>
                <a:ext cx="811033" cy="780425"/>
              </a:xfrm>
              <a:prstGeom prst="ellipse">
                <a:avLst/>
              </a:prstGeom>
              <a:blipFill>
                <a:blip r:embed="rId4"/>
                <a:stretch>
                  <a:fillRect r="-7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8C24532-22AE-4026-A68E-7383A5571F86}"/>
                  </a:ext>
                </a:extLst>
              </p:cNvPr>
              <p:cNvSpPr/>
              <p:nvPr/>
            </p:nvSpPr>
            <p:spPr>
              <a:xfrm>
                <a:off x="5832944" y="5876013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8C24532-22AE-4026-A68E-7383A5571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944" y="5876013"/>
                <a:ext cx="811033" cy="78042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118967C-0FC9-492C-84D9-50B5FEF61A76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3943847" y="6266226"/>
            <a:ext cx="573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DE2E3E-85E6-4CA4-8C83-43EDB627D2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328700" y="6266226"/>
            <a:ext cx="504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8654233-75BF-4DB1-90BF-0E7F2B7D35AF}"/>
              </a:ext>
            </a:extLst>
          </p:cNvPr>
          <p:cNvSpPr/>
          <p:nvPr/>
        </p:nvSpPr>
        <p:spPr>
          <a:xfrm>
            <a:off x="5580822" y="5796501"/>
            <a:ext cx="1479936" cy="985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FBD085-0E4D-46C0-8C0F-3FC21B25CF5A}"/>
                  </a:ext>
                </a:extLst>
              </p:cNvPr>
              <p:cNvSpPr txBox="1"/>
              <p:nvPr/>
            </p:nvSpPr>
            <p:spPr>
              <a:xfrm>
                <a:off x="6245416" y="6541792"/>
                <a:ext cx="10475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FBD085-0E4D-46C0-8C0F-3FC21B25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416" y="6541792"/>
                <a:ext cx="1047586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0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EEC94-A4CF-41FD-AD47-79CCCBF5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24" y="2892015"/>
            <a:ext cx="7017774" cy="1325563"/>
          </a:xfrm>
        </p:spPr>
        <p:txBody>
          <a:bodyPr/>
          <a:lstStyle/>
          <a:p>
            <a:r>
              <a:rPr lang="en-US" altLang="zh-CN" b="1" dirty="0"/>
              <a:t>Topic Model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F9256-9633-4F99-AD7B-726ED5E1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94" y="373626"/>
            <a:ext cx="4589206" cy="6174657"/>
          </a:xfrm>
          <a:solidFill>
            <a:schemeClr val="bg2"/>
          </a:solidFill>
        </p:spPr>
        <p:txBody>
          <a:bodyPr>
            <a:normAutofit/>
          </a:bodyPr>
          <a:lstStyle/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 err="1"/>
              <a:t>pLSA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LDA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Graphic Model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Generation Procedure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865F3-1CB7-424F-A88F-9FD982FA1F80}"/>
              </a:ext>
            </a:extLst>
          </p:cNvPr>
          <p:cNvSpPr txBox="1">
            <a:spLocks/>
          </p:cNvSpPr>
          <p:nvPr/>
        </p:nvSpPr>
        <p:spPr>
          <a:xfrm>
            <a:off x="709152" y="3830996"/>
            <a:ext cx="701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Part II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46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Topic Model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83081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write a paper about NLP together: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40% Linguistic, 30% statistics, 20% computer, 10% others: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Linguistic: grammar, sentence, vocabulary, syntactic dependency tree…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Statistics: probability, model, mean, variance, independence…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Computer: memory, hard drive, program, class, object, algorithm…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document can be a combination of several topics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topic can be viewed as a distribution on words: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E89733B9-AB60-4D1A-AAA7-F26873998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613248"/>
              </p:ext>
            </p:extLst>
          </p:nvPr>
        </p:nvGraphicFramePr>
        <p:xfrm>
          <a:off x="1412568" y="4581831"/>
          <a:ext cx="3120103" cy="227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59091190-51A8-469A-ADF1-7C50285AD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265629"/>
              </p:ext>
            </p:extLst>
          </p:nvPr>
        </p:nvGraphicFramePr>
        <p:xfrm>
          <a:off x="4823132" y="4581831"/>
          <a:ext cx="3120103" cy="227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43990E83-62AE-49C8-94EE-ACB0F7365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71149"/>
              </p:ext>
            </p:extLst>
          </p:nvPr>
        </p:nvGraphicFramePr>
        <p:xfrm>
          <a:off x="8233697" y="4581830"/>
          <a:ext cx="3120103" cy="227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877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pLSA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Probabilistic Latent Semantic Analysis (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pLSA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topics,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words,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documents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topic is a distribution on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document is a distribution on topics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document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  <a:blipFill>
                <a:blip r:embed="rId2"/>
                <a:stretch>
                  <a:fillRect l="-961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58B0085F-2EFE-4C4A-9EB0-77E1367C9A1F}"/>
                  </a:ext>
                </a:extLst>
              </p:cNvPr>
              <p:cNvSpPr/>
              <p:nvPr/>
            </p:nvSpPr>
            <p:spPr>
              <a:xfrm>
                <a:off x="8485525" y="5581045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58B0085F-2EFE-4C4A-9EB0-77E1367C9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525" y="5581045"/>
                <a:ext cx="811033" cy="7804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47BF201-BCA4-4561-9A96-ED2EAC928C49}"/>
                  </a:ext>
                </a:extLst>
              </p:cNvPr>
              <p:cNvSpPr/>
              <p:nvPr/>
            </p:nvSpPr>
            <p:spPr>
              <a:xfrm>
                <a:off x="9502794" y="5581046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47BF201-BCA4-4561-9A96-ED2EAC928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94" y="5581046"/>
                <a:ext cx="811033" cy="78042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8C24532-22AE-4026-A68E-7383A5571F86}"/>
                  </a:ext>
                </a:extLst>
              </p:cNvPr>
              <p:cNvSpPr/>
              <p:nvPr/>
            </p:nvSpPr>
            <p:spPr>
              <a:xfrm>
                <a:off x="10446478" y="5581044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8C24532-22AE-4026-A68E-7383A5571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478" y="5581044"/>
                <a:ext cx="811033" cy="78042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118967C-0FC9-492C-84D9-50B5FEF61A76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296558" y="5971258"/>
            <a:ext cx="2062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DE2E3E-85E6-4CA4-8C83-43EDB627D2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10313827" y="5971257"/>
            <a:ext cx="13265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FBD085-0E4D-46C0-8C0F-3FC21B25CF5A}"/>
                  </a:ext>
                </a:extLst>
              </p:cNvPr>
              <p:cNvSpPr txBox="1"/>
              <p:nvPr/>
            </p:nvSpPr>
            <p:spPr>
              <a:xfrm>
                <a:off x="10814162" y="6250712"/>
                <a:ext cx="10475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FBD085-0E4D-46C0-8C0F-3FC21B25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162" y="6250712"/>
                <a:ext cx="1047586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39DF77D6-7B42-4156-A801-5535093D1E44}"/>
              </a:ext>
            </a:extLst>
          </p:cNvPr>
          <p:cNvSpPr/>
          <p:nvPr/>
        </p:nvSpPr>
        <p:spPr>
          <a:xfrm>
            <a:off x="8351295" y="5363436"/>
            <a:ext cx="3473245" cy="13667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4BD854-3DBC-4C44-937C-4D851787D03F}"/>
              </a:ext>
            </a:extLst>
          </p:cNvPr>
          <p:cNvSpPr/>
          <p:nvPr/>
        </p:nvSpPr>
        <p:spPr>
          <a:xfrm>
            <a:off x="9429137" y="5501534"/>
            <a:ext cx="2258961" cy="985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6C3B1-206A-4C08-BB44-57ED9ADDA183}"/>
                  </a:ext>
                </a:extLst>
              </p:cNvPr>
              <p:cNvSpPr txBox="1"/>
              <p:nvPr/>
            </p:nvSpPr>
            <p:spPr>
              <a:xfrm>
                <a:off x="10650222" y="6476795"/>
                <a:ext cx="16107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6C3B1-206A-4C08-BB44-57ED9ADDA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222" y="6476795"/>
                <a:ext cx="1610706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910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 Dirichlet Allocation (LDA)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topics,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words,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documents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topic is a distribution on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document is a distribution on topics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 to multinomial likelihood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 them a Dirichlet prior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  <a:blipFill>
                <a:blip r:embed="rId2"/>
                <a:stretch>
                  <a:fillRect l="-961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49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3"/>
            <a:ext cx="10783529" cy="483081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 Model Representation: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C59C4433-65B0-4E9F-8C18-F5DB0C5D3AE1}"/>
                  </a:ext>
                </a:extLst>
              </p:cNvPr>
              <p:cNvSpPr/>
              <p:nvPr/>
            </p:nvSpPr>
            <p:spPr>
              <a:xfrm>
                <a:off x="4178997" y="3587615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C59C4433-65B0-4E9F-8C18-F5DB0C5D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97" y="3587615"/>
                <a:ext cx="811033" cy="78042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3C76FDA-7682-4DC0-B76F-C5B910D84E14}"/>
                  </a:ext>
                </a:extLst>
              </p:cNvPr>
              <p:cNvSpPr/>
              <p:nvPr/>
            </p:nvSpPr>
            <p:spPr>
              <a:xfrm>
                <a:off x="5196266" y="3587616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3C76FDA-7682-4DC0-B76F-C5B910D84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66" y="3587616"/>
                <a:ext cx="811033" cy="7804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99441AB-B61F-4C05-9492-1F24E204E121}"/>
                  </a:ext>
                </a:extLst>
              </p:cNvPr>
              <p:cNvSpPr/>
              <p:nvPr/>
            </p:nvSpPr>
            <p:spPr>
              <a:xfrm>
                <a:off x="6139950" y="3587614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99441AB-B61F-4C05-9492-1F24E204E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950" y="3587614"/>
                <a:ext cx="811033" cy="78042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05F2A5-210E-4041-BD7A-7031BF733902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990030" y="3977828"/>
            <a:ext cx="2062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D435AD4-DCAE-4984-BBF6-CAEA2739C6B4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6007299" y="3977827"/>
            <a:ext cx="13265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338B0BB-1524-4165-B882-B4742627C338}"/>
              </a:ext>
            </a:extLst>
          </p:cNvPr>
          <p:cNvSpPr/>
          <p:nvPr/>
        </p:nvSpPr>
        <p:spPr>
          <a:xfrm>
            <a:off x="5063615" y="3508104"/>
            <a:ext cx="2258961" cy="985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40AA8AC-00DD-4764-93AD-853EB9B2A0AD}"/>
                  </a:ext>
                </a:extLst>
              </p:cNvPr>
              <p:cNvSpPr txBox="1"/>
              <p:nvPr/>
            </p:nvSpPr>
            <p:spPr>
              <a:xfrm>
                <a:off x="6487970" y="4237618"/>
                <a:ext cx="10475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40AA8AC-00DD-4764-93AD-853EB9B2A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970" y="4237618"/>
                <a:ext cx="1047586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4A94FF4D-4332-435E-9264-E70C87F8E553}"/>
              </a:ext>
            </a:extLst>
          </p:cNvPr>
          <p:cNvSpPr/>
          <p:nvPr/>
        </p:nvSpPr>
        <p:spPr>
          <a:xfrm>
            <a:off x="4044767" y="3370006"/>
            <a:ext cx="3473245" cy="1366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EAB716-F317-451C-8A61-67961BFA908B}"/>
                  </a:ext>
                </a:extLst>
              </p:cNvPr>
              <p:cNvSpPr txBox="1"/>
              <p:nvPr/>
            </p:nvSpPr>
            <p:spPr>
              <a:xfrm>
                <a:off x="6356262" y="4483365"/>
                <a:ext cx="16107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EAB716-F317-451C-8A61-67961BFA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62" y="4483365"/>
                <a:ext cx="1610706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7576125-A8D6-477B-8A6D-94725D5843CA}"/>
                  </a:ext>
                </a:extLst>
              </p:cNvPr>
              <p:cNvSpPr/>
              <p:nvPr/>
            </p:nvSpPr>
            <p:spPr>
              <a:xfrm>
                <a:off x="3086251" y="3587614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7576125-A8D6-477B-8A6D-94725D584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251" y="3587614"/>
                <a:ext cx="811033" cy="78042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6D386AC-88BD-4018-88E4-660F2C5FA315}"/>
              </a:ext>
            </a:extLst>
          </p:cNvPr>
          <p:cNvCxnSpPr>
            <a:stCxn id="16" idx="6"/>
            <a:endCxn id="6" idx="2"/>
          </p:cNvCxnSpPr>
          <p:nvPr/>
        </p:nvCxnSpPr>
        <p:spPr>
          <a:xfrm>
            <a:off x="3897284" y="3977827"/>
            <a:ext cx="2817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652BC80-254B-40A5-B959-12CF4EDDC7EA}"/>
                  </a:ext>
                </a:extLst>
              </p:cNvPr>
              <p:cNvSpPr/>
              <p:nvPr/>
            </p:nvSpPr>
            <p:spPr>
              <a:xfrm>
                <a:off x="7787084" y="3589898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652BC80-254B-40A5-B959-12CF4EDDC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084" y="3589898"/>
                <a:ext cx="811033" cy="78042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B9252BB-D42C-48CD-9BEA-E3FEC31C94DF}"/>
              </a:ext>
            </a:extLst>
          </p:cNvPr>
          <p:cNvCxnSpPr>
            <a:stCxn id="18" idx="2"/>
            <a:endCxn id="8" idx="6"/>
          </p:cNvCxnSpPr>
          <p:nvPr/>
        </p:nvCxnSpPr>
        <p:spPr>
          <a:xfrm flipH="1" flipV="1">
            <a:off x="6950983" y="3977827"/>
            <a:ext cx="836101" cy="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CF5A915-723F-490F-9BDC-456F60E27250}"/>
              </a:ext>
            </a:extLst>
          </p:cNvPr>
          <p:cNvSpPr/>
          <p:nvPr/>
        </p:nvSpPr>
        <p:spPr>
          <a:xfrm>
            <a:off x="7710674" y="3393622"/>
            <a:ext cx="934045" cy="1366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A5FBE65-2ACB-4EBA-874C-52E2777B015F}"/>
                  </a:ext>
                </a:extLst>
              </p:cNvPr>
              <p:cNvSpPr txBox="1"/>
              <p:nvPr/>
            </p:nvSpPr>
            <p:spPr>
              <a:xfrm>
                <a:off x="7780617" y="4449834"/>
                <a:ext cx="8346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A5FBE65-2ACB-4EBA-874C-52E2777B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617" y="4449834"/>
                <a:ext cx="834606" cy="276999"/>
              </a:xfrm>
              <a:prstGeom prst="rect">
                <a:avLst/>
              </a:prstGeom>
              <a:blipFill>
                <a:blip r:embed="rId9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9CB27A4-3823-432E-8808-7368D93649A9}"/>
                  </a:ext>
                </a:extLst>
              </p:cNvPr>
              <p:cNvSpPr/>
              <p:nvPr/>
            </p:nvSpPr>
            <p:spPr>
              <a:xfrm>
                <a:off x="7791843" y="2339750"/>
                <a:ext cx="811033" cy="780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9CB27A4-3823-432E-8808-7368D936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43" y="2339750"/>
                <a:ext cx="811033" cy="780425"/>
              </a:xfrm>
              <a:prstGeom prst="ellipse">
                <a:avLst/>
              </a:prstGeom>
              <a:blipFill>
                <a:blip r:embed="rId10"/>
                <a:stretch>
                  <a:fillRect r="-7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42DF7CE-6EFB-4F6C-927B-792BD373F5D6}"/>
              </a:ext>
            </a:extLst>
          </p:cNvPr>
          <p:cNvCxnSpPr>
            <a:stCxn id="23" idx="4"/>
            <a:endCxn id="18" idx="0"/>
          </p:cNvCxnSpPr>
          <p:nvPr/>
        </p:nvCxnSpPr>
        <p:spPr>
          <a:xfrm flipH="1">
            <a:off x="8192601" y="3120175"/>
            <a:ext cx="4759" cy="469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0E5EDE7-39CE-493B-A6DB-4629EEF2BAC4}"/>
              </a:ext>
            </a:extLst>
          </p:cNvPr>
          <p:cNvSpPr txBox="1"/>
          <p:nvPr/>
        </p:nvSpPr>
        <p:spPr>
          <a:xfrm>
            <a:off x="3086251" y="508327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Document Level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760C638-F096-42D7-8A58-238FE233F342}"/>
              </a:ext>
            </a:extLst>
          </p:cNvPr>
          <p:cNvCxnSpPr>
            <a:cxnSpLocks/>
          </p:cNvCxnSpPr>
          <p:nvPr/>
        </p:nvCxnSpPr>
        <p:spPr>
          <a:xfrm flipV="1">
            <a:off x="4074933" y="4775993"/>
            <a:ext cx="177649" cy="3564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59A2057-B37C-4B26-8DE0-06354B3775C3}"/>
              </a:ext>
            </a:extLst>
          </p:cNvPr>
          <p:cNvSpPr txBox="1"/>
          <p:nvPr/>
        </p:nvSpPr>
        <p:spPr>
          <a:xfrm>
            <a:off x="5930187" y="523344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Word Level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2E22F60-4824-44B0-9525-7387FAFBD0CA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6193096" y="4494045"/>
            <a:ext cx="353778" cy="7615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8747B95-A4D5-47E6-BFA5-CF3DE0162581}"/>
              </a:ext>
            </a:extLst>
          </p:cNvPr>
          <p:cNvSpPr txBox="1"/>
          <p:nvPr/>
        </p:nvSpPr>
        <p:spPr>
          <a:xfrm>
            <a:off x="8496438" y="5225394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Topic Level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C6B5A08-0A6D-4673-B231-F04C86E0329A}"/>
              </a:ext>
            </a:extLst>
          </p:cNvPr>
          <p:cNvCxnSpPr>
            <a:cxnSpLocks/>
          </p:cNvCxnSpPr>
          <p:nvPr/>
        </p:nvCxnSpPr>
        <p:spPr>
          <a:xfrm flipH="1" flipV="1">
            <a:off x="8681812" y="4839876"/>
            <a:ext cx="431313" cy="407704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1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/>
              <a:t>CONTENTS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41C31-1439-4FE0-B79F-7E4E368B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         Prerequisite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II: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pLSA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LDA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III:      LDA Training &amp; Inference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IV:      Language Model Evaluation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V:        Applications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84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3"/>
            <a:ext cx="10783529" cy="483081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Procedure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66AEB5-C735-44F5-8CED-793CC9A0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02" y="2244223"/>
            <a:ext cx="7362210" cy="45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8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EEC94-A4CF-41FD-AD47-79CCCBF5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24" y="2892015"/>
            <a:ext cx="7017774" cy="1325563"/>
          </a:xfrm>
        </p:spPr>
        <p:txBody>
          <a:bodyPr/>
          <a:lstStyle/>
          <a:p>
            <a:r>
              <a:rPr lang="en-US" altLang="zh-CN" b="1" dirty="0"/>
              <a:t>Parameter Inference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F9256-9633-4F99-AD7B-726ED5E1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94" y="373626"/>
            <a:ext cx="4589206" cy="6174657"/>
          </a:xfrm>
          <a:solidFill>
            <a:schemeClr val="bg2"/>
          </a:solidFill>
        </p:spPr>
        <p:txBody>
          <a:bodyPr>
            <a:normAutofit/>
          </a:bodyPr>
          <a:lstStyle/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Parameter Inference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Gibbs Sampling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Inference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865F3-1CB7-424F-A88F-9FD982FA1F80}"/>
              </a:ext>
            </a:extLst>
          </p:cNvPr>
          <p:cNvSpPr txBox="1">
            <a:spLocks/>
          </p:cNvSpPr>
          <p:nvPr/>
        </p:nvSpPr>
        <p:spPr>
          <a:xfrm>
            <a:off x="709152" y="3830996"/>
            <a:ext cx="701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Part III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2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F5E6C8BA-DE9B-4909-84B3-3E55D72FA47A}"/>
                  </a:ext>
                </a:extLst>
              </p:cNvPr>
              <p:cNvSpPr/>
              <p:nvPr/>
            </p:nvSpPr>
            <p:spPr>
              <a:xfrm>
                <a:off x="1661652" y="1848463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F5E6C8BA-DE9B-4909-84B3-3E55D72FA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1848463"/>
                <a:ext cx="786580" cy="72758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9950F6-FEDB-4132-BBA5-289FA41F34C7}"/>
                  </a:ext>
                </a:extLst>
              </p:cNvPr>
              <p:cNvSpPr/>
              <p:nvPr/>
            </p:nvSpPr>
            <p:spPr>
              <a:xfrm>
                <a:off x="1661652" y="2906297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9950F6-FEDB-4132-BBA5-289FA41F3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906297"/>
                <a:ext cx="786580" cy="81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833599B-EAC7-445A-88AD-D52F289D784B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054942" y="2576050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B875612-A337-49A5-9FFE-FA558FBC3F3F}"/>
                  </a:ext>
                </a:extLst>
              </p:cNvPr>
              <p:cNvSpPr/>
              <p:nvPr/>
            </p:nvSpPr>
            <p:spPr>
              <a:xfrm>
                <a:off x="2600631" y="1848463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B875612-A337-49A5-9FFE-FA558FBC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31" y="1848463"/>
                <a:ext cx="786580" cy="727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5F4BA8-AD18-4849-B351-1ED98E600C3B}"/>
                  </a:ext>
                </a:extLst>
              </p:cNvPr>
              <p:cNvSpPr/>
              <p:nvPr/>
            </p:nvSpPr>
            <p:spPr>
              <a:xfrm>
                <a:off x="2600631" y="2906297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5F4BA8-AD18-4849-B351-1ED98E600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31" y="2906297"/>
                <a:ext cx="786580" cy="8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4E27611-151C-4C0F-8B33-830D2B4090F4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993921" y="2576050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CFE36ED-0CDF-47B6-B46F-B8A10B37D86C}"/>
              </a:ext>
            </a:extLst>
          </p:cNvPr>
          <p:cNvSpPr/>
          <p:nvPr/>
        </p:nvSpPr>
        <p:spPr>
          <a:xfrm>
            <a:off x="3384661" y="2306116"/>
            <a:ext cx="668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878341F-AD4E-409A-89E7-CC35576A558C}"/>
                  </a:ext>
                </a:extLst>
              </p:cNvPr>
              <p:cNvSpPr/>
              <p:nvPr/>
            </p:nvSpPr>
            <p:spPr>
              <a:xfrm>
                <a:off x="4021388" y="1848463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878341F-AD4E-409A-89E7-CC35576A5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88" y="1848463"/>
                <a:ext cx="786580" cy="727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5D75286-91FF-44C0-8C92-D08AC15CE889}"/>
                  </a:ext>
                </a:extLst>
              </p:cNvPr>
              <p:cNvSpPr/>
              <p:nvPr/>
            </p:nvSpPr>
            <p:spPr>
              <a:xfrm>
                <a:off x="4021388" y="2906297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5D75286-91FF-44C0-8C92-D08AC15CE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88" y="2906297"/>
                <a:ext cx="786580" cy="810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E38D778-012A-42CD-9D44-07373FBAFADC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4414678" y="2576050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ED7FAA3-3FAB-44B7-9DCF-7783DD435D4F}"/>
                  </a:ext>
                </a:extLst>
              </p:cNvPr>
              <p:cNvSpPr/>
              <p:nvPr/>
            </p:nvSpPr>
            <p:spPr>
              <a:xfrm>
                <a:off x="1659102" y="4475702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ED7FAA3-3FAB-44B7-9DCF-7783DD435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02" y="4475702"/>
                <a:ext cx="786580" cy="72758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A77710E-DD23-429F-BF3E-31E4ED209FAA}"/>
                  </a:ext>
                </a:extLst>
              </p:cNvPr>
              <p:cNvSpPr/>
              <p:nvPr/>
            </p:nvSpPr>
            <p:spPr>
              <a:xfrm>
                <a:off x="1659102" y="5533536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A77710E-DD23-429F-BF3E-31E4ED209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02" y="5533536"/>
                <a:ext cx="786580" cy="810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23FB222-A6E4-4378-BD5C-69F3B27EA6B4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2052392" y="5203289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DA96202-CFEB-4871-BC99-E09A165FBA40}"/>
                  </a:ext>
                </a:extLst>
              </p:cNvPr>
              <p:cNvSpPr/>
              <p:nvPr/>
            </p:nvSpPr>
            <p:spPr>
              <a:xfrm>
                <a:off x="2598081" y="4475702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DA96202-CFEB-4871-BC99-E09A165FB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081" y="4475702"/>
                <a:ext cx="786580" cy="727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9FC17D8-E7F2-49AC-A57A-2253E50B0F77}"/>
                  </a:ext>
                </a:extLst>
              </p:cNvPr>
              <p:cNvSpPr/>
              <p:nvPr/>
            </p:nvSpPr>
            <p:spPr>
              <a:xfrm>
                <a:off x="2598081" y="5533536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9FC17D8-E7F2-49AC-A57A-2253E50B0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081" y="5533536"/>
                <a:ext cx="786580" cy="8102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40CF863-CDB9-415F-AB14-69E2481AF5EF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2991371" y="5203289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1D12D4C-4D8C-4C24-B5C2-47141CFDEF67}"/>
              </a:ext>
            </a:extLst>
          </p:cNvPr>
          <p:cNvSpPr/>
          <p:nvPr/>
        </p:nvSpPr>
        <p:spPr>
          <a:xfrm>
            <a:off x="3382111" y="4933355"/>
            <a:ext cx="668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A2B8937-27A2-424F-B980-F59011D449AB}"/>
                  </a:ext>
                </a:extLst>
              </p:cNvPr>
              <p:cNvSpPr/>
              <p:nvPr/>
            </p:nvSpPr>
            <p:spPr>
              <a:xfrm>
                <a:off x="4018838" y="4475702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A2B8937-27A2-424F-B980-F59011D44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8" y="4475702"/>
                <a:ext cx="786580" cy="72758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93A995A-06EC-4A82-AF99-F62F808421E1}"/>
                  </a:ext>
                </a:extLst>
              </p:cNvPr>
              <p:cNvSpPr/>
              <p:nvPr/>
            </p:nvSpPr>
            <p:spPr>
              <a:xfrm>
                <a:off x="4018838" y="5533536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93A995A-06EC-4A82-AF99-F62F80842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8" y="5533536"/>
                <a:ext cx="786580" cy="8102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A9D970F-C5F0-4381-9AF2-C1754FB5CFE5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4412128" y="5203289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70E9A9A-7306-4742-BC5F-15D8223AA3FA}"/>
              </a:ext>
            </a:extLst>
          </p:cNvPr>
          <p:cNvSpPr/>
          <p:nvPr/>
        </p:nvSpPr>
        <p:spPr>
          <a:xfrm>
            <a:off x="2805670" y="3669907"/>
            <a:ext cx="1152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3F52DD6-FC1B-4CED-9906-A71B1DBD9CF5}"/>
                  </a:ext>
                </a:extLst>
              </p:cNvPr>
              <p:cNvSpPr/>
              <p:nvPr/>
            </p:nvSpPr>
            <p:spPr>
              <a:xfrm>
                <a:off x="602312" y="2364399"/>
                <a:ext cx="107901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3F52DD6-FC1B-4CED-9906-A71B1DBD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2" y="2364399"/>
                <a:ext cx="1079013" cy="9233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E4E28CB-D4D9-4FCF-93C5-A24064375C9C}"/>
                  </a:ext>
                </a:extLst>
              </p:cNvPr>
              <p:cNvSpPr/>
              <p:nvPr/>
            </p:nvSpPr>
            <p:spPr>
              <a:xfrm>
                <a:off x="543621" y="4741624"/>
                <a:ext cx="128483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E4E28CB-D4D9-4FCF-93C5-A24064375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21" y="4741624"/>
                <a:ext cx="1284839" cy="9233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D0EA0D4-B4B7-4726-A32E-E847DF65338E}"/>
              </a:ext>
            </a:extLst>
          </p:cNvPr>
          <p:cNvCxnSpPr/>
          <p:nvPr/>
        </p:nvCxnSpPr>
        <p:spPr>
          <a:xfrm>
            <a:off x="5181600" y="4178709"/>
            <a:ext cx="20352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E20CC96-D360-4671-9952-C5A586186EDE}"/>
              </a:ext>
            </a:extLst>
          </p:cNvPr>
          <p:cNvSpPr txBox="1"/>
          <p:nvPr/>
        </p:nvSpPr>
        <p:spPr>
          <a:xfrm>
            <a:off x="5238035" y="3717044"/>
            <a:ext cx="1969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Count Topics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In each document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A729C5-2CCC-475D-AC1B-68EEBE51DC15}"/>
                  </a:ext>
                </a:extLst>
              </p:cNvPr>
              <p:cNvSpPr txBox="1"/>
              <p:nvPr/>
            </p:nvSpPr>
            <p:spPr>
              <a:xfrm>
                <a:off x="7182467" y="2826064"/>
                <a:ext cx="4817804" cy="595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bSup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A729C5-2CCC-475D-AC1B-68EEBE51D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67" y="2826064"/>
                <a:ext cx="4817804" cy="5955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18CE527-911D-476A-80DC-BB4BB601EBDC}"/>
                  </a:ext>
                </a:extLst>
              </p:cNvPr>
              <p:cNvSpPr txBox="1"/>
              <p:nvPr/>
            </p:nvSpPr>
            <p:spPr>
              <a:xfrm>
                <a:off x="7182467" y="5235762"/>
                <a:ext cx="4817804" cy="595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bSup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18CE527-911D-476A-80DC-BB4BB601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67" y="5235762"/>
                <a:ext cx="4817804" cy="5955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474BF8E2-4CBE-4EFB-912E-7A1C9FC264F2}"/>
              </a:ext>
            </a:extLst>
          </p:cNvPr>
          <p:cNvSpPr/>
          <p:nvPr/>
        </p:nvSpPr>
        <p:spPr>
          <a:xfrm>
            <a:off x="9014928" y="3717044"/>
            <a:ext cx="1152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670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Conjugate Structures: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document, generate topics of words: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numbers of words in different topics: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probability of the generated topics: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posterior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be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for all documents, we have: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  <a:blipFill>
                <a:blip r:embed="rId2"/>
                <a:stretch>
                  <a:fillRect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0923D15-FBAD-4A34-90A1-0A3B021B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09" y="2703341"/>
            <a:ext cx="5553382" cy="10038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44047B-53D4-406A-A431-557501991BB8}"/>
              </a:ext>
            </a:extLst>
          </p:cNvPr>
          <p:cNvCxnSpPr/>
          <p:nvPr/>
        </p:nvCxnSpPr>
        <p:spPr>
          <a:xfrm flipH="1" flipV="1">
            <a:off x="6784258" y="4935794"/>
            <a:ext cx="2428568" cy="8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AD609A-1E31-4EF2-BD93-08B2635C62C7}"/>
                  </a:ext>
                </a:extLst>
              </p:cNvPr>
              <p:cNvSpPr/>
              <p:nvPr/>
            </p:nvSpPr>
            <p:spPr>
              <a:xfrm>
                <a:off x="9317002" y="4649347"/>
                <a:ext cx="2505365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Need to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altLang="zh-CN" sz="2000" b="0" i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𝑚𝑖</m:t>
                        </m:r>
                      </m:sub>
                    </m:sSub>
                  </m:oMath>
                </a14:m>
                <a:endParaRPr lang="en-US" altLang="zh-CN" sz="2000" b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to infer the topic!</a:t>
                </a:r>
                <a:endParaRPr lang="zh-CN" altLang="en-US" sz="2000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AD609A-1E31-4EF2-BD93-08B2635C6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02" y="4649347"/>
                <a:ext cx="2505365" cy="707886"/>
              </a:xfrm>
              <a:prstGeom prst="rect">
                <a:avLst/>
              </a:prstGeom>
              <a:blipFill>
                <a:blip r:embed="rId4"/>
                <a:stretch>
                  <a:fillRect l="-2433" t="-6034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94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F5E6C8BA-DE9B-4909-84B3-3E55D72FA47A}"/>
                  </a:ext>
                </a:extLst>
              </p:cNvPr>
              <p:cNvSpPr/>
              <p:nvPr/>
            </p:nvSpPr>
            <p:spPr>
              <a:xfrm>
                <a:off x="1661652" y="1848463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F5E6C8BA-DE9B-4909-84B3-3E55D72FA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1848463"/>
                <a:ext cx="786580" cy="72758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9950F6-FEDB-4132-BBA5-289FA41F34C7}"/>
                  </a:ext>
                </a:extLst>
              </p:cNvPr>
              <p:cNvSpPr/>
              <p:nvPr/>
            </p:nvSpPr>
            <p:spPr>
              <a:xfrm>
                <a:off x="1661652" y="2906297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9950F6-FEDB-4132-BBA5-289FA41F3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906297"/>
                <a:ext cx="786580" cy="81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833599B-EAC7-445A-88AD-D52F289D784B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054942" y="2576050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B875612-A337-49A5-9FFE-FA558FBC3F3F}"/>
                  </a:ext>
                </a:extLst>
              </p:cNvPr>
              <p:cNvSpPr/>
              <p:nvPr/>
            </p:nvSpPr>
            <p:spPr>
              <a:xfrm>
                <a:off x="2600631" y="1848463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B875612-A337-49A5-9FFE-FA558FBC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31" y="1848463"/>
                <a:ext cx="786580" cy="727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5F4BA8-AD18-4849-B351-1ED98E600C3B}"/>
                  </a:ext>
                </a:extLst>
              </p:cNvPr>
              <p:cNvSpPr/>
              <p:nvPr/>
            </p:nvSpPr>
            <p:spPr>
              <a:xfrm>
                <a:off x="2600631" y="2906297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5F4BA8-AD18-4849-B351-1ED98E600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31" y="2906297"/>
                <a:ext cx="786580" cy="8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4E27611-151C-4C0F-8B33-830D2B4090F4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993921" y="2576050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CFE36ED-0CDF-47B6-B46F-B8A10B37D86C}"/>
              </a:ext>
            </a:extLst>
          </p:cNvPr>
          <p:cNvSpPr/>
          <p:nvPr/>
        </p:nvSpPr>
        <p:spPr>
          <a:xfrm>
            <a:off x="3384661" y="2306116"/>
            <a:ext cx="668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878341F-AD4E-409A-89E7-CC35576A558C}"/>
                  </a:ext>
                </a:extLst>
              </p:cNvPr>
              <p:cNvSpPr/>
              <p:nvPr/>
            </p:nvSpPr>
            <p:spPr>
              <a:xfrm>
                <a:off x="4021388" y="1848463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878341F-AD4E-409A-89E7-CC35576A5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88" y="1848463"/>
                <a:ext cx="786580" cy="727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5D75286-91FF-44C0-8C92-D08AC15CE889}"/>
                  </a:ext>
                </a:extLst>
              </p:cNvPr>
              <p:cNvSpPr/>
              <p:nvPr/>
            </p:nvSpPr>
            <p:spPr>
              <a:xfrm>
                <a:off x="4021388" y="2906297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5D75286-91FF-44C0-8C92-D08AC15CE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88" y="2906297"/>
                <a:ext cx="786580" cy="810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E38D778-012A-42CD-9D44-07373FBAFADC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4414678" y="2576050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ED7FAA3-3FAB-44B7-9DCF-7783DD435D4F}"/>
                  </a:ext>
                </a:extLst>
              </p:cNvPr>
              <p:cNvSpPr/>
              <p:nvPr/>
            </p:nvSpPr>
            <p:spPr>
              <a:xfrm>
                <a:off x="1659102" y="4475702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ED7FAA3-3FAB-44B7-9DCF-7783DD435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02" y="4475702"/>
                <a:ext cx="786580" cy="72758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A77710E-DD23-429F-BF3E-31E4ED209FAA}"/>
                  </a:ext>
                </a:extLst>
              </p:cNvPr>
              <p:cNvSpPr/>
              <p:nvPr/>
            </p:nvSpPr>
            <p:spPr>
              <a:xfrm>
                <a:off x="1659102" y="5533536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A77710E-DD23-429F-BF3E-31E4ED209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02" y="5533536"/>
                <a:ext cx="786580" cy="810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23FB222-A6E4-4378-BD5C-69F3B27EA6B4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2052392" y="5203289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DA96202-CFEB-4871-BC99-E09A165FBA40}"/>
                  </a:ext>
                </a:extLst>
              </p:cNvPr>
              <p:cNvSpPr/>
              <p:nvPr/>
            </p:nvSpPr>
            <p:spPr>
              <a:xfrm>
                <a:off x="2598081" y="4475702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DA96202-CFEB-4871-BC99-E09A165FB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081" y="4475702"/>
                <a:ext cx="786580" cy="727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9FC17D8-E7F2-49AC-A57A-2253E50B0F77}"/>
                  </a:ext>
                </a:extLst>
              </p:cNvPr>
              <p:cNvSpPr/>
              <p:nvPr/>
            </p:nvSpPr>
            <p:spPr>
              <a:xfrm>
                <a:off x="2598081" y="5533536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9FC17D8-E7F2-49AC-A57A-2253E50B0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081" y="5533536"/>
                <a:ext cx="786580" cy="8102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40CF863-CDB9-415F-AB14-69E2481AF5EF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2991371" y="5203289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1D12D4C-4D8C-4C24-B5C2-47141CFDEF67}"/>
              </a:ext>
            </a:extLst>
          </p:cNvPr>
          <p:cNvSpPr/>
          <p:nvPr/>
        </p:nvSpPr>
        <p:spPr>
          <a:xfrm>
            <a:off x="3382111" y="4933355"/>
            <a:ext cx="668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A2B8937-27A2-424F-B980-F59011D449AB}"/>
                  </a:ext>
                </a:extLst>
              </p:cNvPr>
              <p:cNvSpPr/>
              <p:nvPr/>
            </p:nvSpPr>
            <p:spPr>
              <a:xfrm>
                <a:off x="4018838" y="4475702"/>
                <a:ext cx="786580" cy="727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A2B8937-27A2-424F-B980-F59011D44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8" y="4475702"/>
                <a:ext cx="786580" cy="72758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93A995A-06EC-4A82-AF99-F62F808421E1}"/>
                  </a:ext>
                </a:extLst>
              </p:cNvPr>
              <p:cNvSpPr/>
              <p:nvPr/>
            </p:nvSpPr>
            <p:spPr>
              <a:xfrm>
                <a:off x="4018838" y="5533536"/>
                <a:ext cx="786580" cy="810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93A995A-06EC-4A82-AF99-F62F80842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8" y="5533536"/>
                <a:ext cx="786580" cy="8102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A9D970F-C5F0-4381-9AF2-C1754FB5CFE5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4412128" y="5203289"/>
            <a:ext cx="0" cy="3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70E9A9A-7306-4742-BC5F-15D8223AA3FA}"/>
              </a:ext>
            </a:extLst>
          </p:cNvPr>
          <p:cNvSpPr/>
          <p:nvPr/>
        </p:nvSpPr>
        <p:spPr>
          <a:xfrm>
            <a:off x="2805670" y="3669907"/>
            <a:ext cx="1152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3F52DD6-FC1B-4CED-9906-A71B1DBD9CF5}"/>
                  </a:ext>
                </a:extLst>
              </p:cNvPr>
              <p:cNvSpPr/>
              <p:nvPr/>
            </p:nvSpPr>
            <p:spPr>
              <a:xfrm>
                <a:off x="602312" y="2364399"/>
                <a:ext cx="107901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3F52DD6-FC1B-4CED-9906-A71B1DBD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2" y="2364399"/>
                <a:ext cx="1079013" cy="9233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E4E28CB-D4D9-4FCF-93C5-A24064375C9C}"/>
                  </a:ext>
                </a:extLst>
              </p:cNvPr>
              <p:cNvSpPr/>
              <p:nvPr/>
            </p:nvSpPr>
            <p:spPr>
              <a:xfrm>
                <a:off x="543621" y="4741624"/>
                <a:ext cx="128483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E4E28CB-D4D9-4FCF-93C5-A24064375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21" y="4741624"/>
                <a:ext cx="1284839" cy="9233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D0EA0D4-B4B7-4726-A32E-E847DF65338E}"/>
              </a:ext>
            </a:extLst>
          </p:cNvPr>
          <p:cNvCxnSpPr/>
          <p:nvPr/>
        </p:nvCxnSpPr>
        <p:spPr>
          <a:xfrm>
            <a:off x="5181600" y="4178709"/>
            <a:ext cx="20352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E20CC96-D360-4671-9952-C5A586186EDE}"/>
              </a:ext>
            </a:extLst>
          </p:cNvPr>
          <p:cNvSpPr txBox="1"/>
          <p:nvPr/>
        </p:nvSpPr>
        <p:spPr>
          <a:xfrm>
            <a:off x="5439595" y="3717044"/>
            <a:ext cx="162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 Words</a:t>
            </a:r>
          </a:p>
          <a:p>
            <a:endParaRPr lang="en-US" altLang="zh-CN" dirty="0"/>
          </a:p>
          <a:p>
            <a:r>
              <a:rPr lang="en-US" altLang="zh-CN" dirty="0"/>
              <a:t>In each Topic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A729C5-2CCC-475D-AC1B-68EEBE51DC15}"/>
                  </a:ext>
                </a:extLst>
              </p:cNvPr>
              <p:cNvSpPr txBox="1"/>
              <p:nvPr/>
            </p:nvSpPr>
            <p:spPr>
              <a:xfrm>
                <a:off x="7182467" y="2826064"/>
                <a:ext cx="4817804" cy="59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p>
                      </m:sSubSup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A729C5-2CCC-475D-AC1B-68EEBE51D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67" y="2826064"/>
                <a:ext cx="4817804" cy="5967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18CE527-911D-476A-80DC-BB4BB601EBDC}"/>
                  </a:ext>
                </a:extLst>
              </p:cNvPr>
              <p:cNvSpPr txBox="1"/>
              <p:nvPr/>
            </p:nvSpPr>
            <p:spPr>
              <a:xfrm>
                <a:off x="7182467" y="5235762"/>
                <a:ext cx="4817804" cy="59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p>
                      </m:sSubSup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18CE527-911D-476A-80DC-BB4BB601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67" y="5235762"/>
                <a:ext cx="4817804" cy="59676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DBDCB3AD-B593-4E1F-9B18-DF4CB9AB2322}"/>
              </a:ext>
            </a:extLst>
          </p:cNvPr>
          <p:cNvSpPr/>
          <p:nvPr/>
        </p:nvSpPr>
        <p:spPr>
          <a:xfrm>
            <a:off x="9014928" y="3861635"/>
            <a:ext cx="1152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663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Conjugate Structures: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topic, consider all words generated from that topic (in all documents):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numbers of different words: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probability of the generated topics: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posterior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be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for all topics, we have: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  <a:blipFill>
                <a:blip r:embed="rId2"/>
                <a:stretch>
                  <a:fillRect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8E0AC5C-C1E5-4A00-BC60-621EB1AB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35" y="2765310"/>
            <a:ext cx="5481177" cy="9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Previous conclusion: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for all topics, we have: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for all documents, we have: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∏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Distribution: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3"/>
                <a:ext cx="10783529" cy="4830816"/>
              </a:xfrm>
              <a:blipFill>
                <a:blip r:embed="rId2"/>
                <a:stretch>
                  <a:fillRect l="-961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19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Gibbs Sampling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we need is to estimate all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we have joint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observed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sample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Gibbs Sampling: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¬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¬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=∫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¬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ctr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estimated without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,¬(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,¬(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,¬(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𝐷𝑖𝑟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,¬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,¬(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,¬(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936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Training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Gibbs Sampling: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d>
                        <m:dPr>
                          <m:beg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¬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,¬(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,¬(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,¬(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,¬(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98FD682-FD77-4BD6-8A9E-24752D23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4377370"/>
            <a:ext cx="7940040" cy="22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9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Inference on a new document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new document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Gibbs Sampling: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d>
                        <m:dPr>
                          <m:beg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¬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,¬(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,¬(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freeze as estimated during training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6A52790-B892-4F16-80AC-8CA5CC39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40" y="4691000"/>
            <a:ext cx="6725920" cy="19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EEC94-A4CF-41FD-AD47-79CCCBF5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24" y="2892015"/>
            <a:ext cx="7017774" cy="1325563"/>
          </a:xfrm>
        </p:spPr>
        <p:txBody>
          <a:bodyPr/>
          <a:lstStyle/>
          <a:p>
            <a:r>
              <a:rPr lang="en-US" altLang="zh-CN" b="1" dirty="0"/>
              <a:t>Prerequisite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F9256-9633-4F99-AD7B-726ED5E1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94" y="373626"/>
            <a:ext cx="4589206" cy="6174657"/>
          </a:xfrm>
          <a:solidFill>
            <a:schemeClr val="bg2"/>
          </a:solidFill>
        </p:spPr>
        <p:txBody>
          <a:bodyPr>
            <a:normAutofit/>
          </a:bodyPr>
          <a:lstStyle/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Beta &amp; Dirichlet Distribution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Conjugacy Distribution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MCMC &amp; Gibbs Sampling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Statistical Language Model</a:t>
            </a:r>
          </a:p>
          <a:p>
            <a:endParaRPr lang="en-US" altLang="zh-CN" sz="24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865F3-1CB7-424F-A88F-9FD982FA1F80}"/>
              </a:ext>
            </a:extLst>
          </p:cNvPr>
          <p:cNvSpPr txBox="1">
            <a:spLocks/>
          </p:cNvSpPr>
          <p:nvPr/>
        </p:nvSpPr>
        <p:spPr>
          <a:xfrm>
            <a:off x="709152" y="3830996"/>
            <a:ext cx="701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Part I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36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EEC94-A4CF-41FD-AD47-79CCCBF5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24" y="2892015"/>
            <a:ext cx="7017774" cy="1325563"/>
          </a:xfrm>
        </p:spPr>
        <p:txBody>
          <a:bodyPr/>
          <a:lstStyle/>
          <a:p>
            <a:r>
              <a:rPr lang="en-US" altLang="zh-CN" b="1" dirty="0"/>
              <a:t>Evaluation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F9256-9633-4F99-AD7B-726ED5E1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94" y="373626"/>
            <a:ext cx="4589206" cy="6174657"/>
          </a:xfrm>
          <a:solidFill>
            <a:schemeClr val="bg2"/>
          </a:solidFill>
        </p:spPr>
        <p:txBody>
          <a:bodyPr>
            <a:normAutofit/>
          </a:bodyPr>
          <a:lstStyle/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Perplexity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Perplexity of N-gram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Perplexity of LDA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865F3-1CB7-424F-A88F-9FD982FA1F80}"/>
              </a:ext>
            </a:extLst>
          </p:cNvPr>
          <p:cNvSpPr txBox="1">
            <a:spLocks/>
          </p:cNvSpPr>
          <p:nvPr/>
        </p:nvSpPr>
        <p:spPr>
          <a:xfrm>
            <a:off x="709152" y="3830996"/>
            <a:ext cx="701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Part IV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00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Perplexity – how good our model is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NLP, perplexity measures the ability of a model to generalize to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unseen data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sentence: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corpus: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Generally, the lower, the better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8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Perplexity of N-gram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N-gram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Street Journal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(Stanford cs124)</a:t>
                </a:r>
              </a:p>
              <a:p>
                <a:pPr lvl="1"/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3DC3A94-55F3-4882-99A7-93323CC92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470999"/>
              </p:ext>
            </p:extLst>
          </p:nvPr>
        </p:nvGraphicFramePr>
        <p:xfrm>
          <a:off x="1841168" y="437737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543719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30742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53929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3548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N-gram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Unigram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Bi-gram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Tri-gram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7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Perplexity on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5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350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Perplexity of LDA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trained LDA (given the prior and topic number K):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=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Regard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hyper-parameters, select according to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Perplexity on test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36CEC6D-FD7A-4A46-AB8F-4D548DED2D94}"/>
              </a:ext>
            </a:extLst>
          </p:cNvPr>
          <p:cNvSpPr txBox="1"/>
          <p:nvPr/>
        </p:nvSpPr>
        <p:spPr>
          <a:xfrm>
            <a:off x="2544417" y="4113217"/>
            <a:ext cx="215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Trained Parameter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8EC5D44-8D45-4B8E-8EDC-056D46414B80}"/>
              </a:ext>
            </a:extLst>
          </p:cNvPr>
          <p:cNvCxnSpPr>
            <a:cxnSpLocks/>
          </p:cNvCxnSpPr>
          <p:nvPr/>
        </p:nvCxnSpPr>
        <p:spPr>
          <a:xfrm flipV="1">
            <a:off x="3709173" y="3729162"/>
            <a:ext cx="664044" cy="43321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F702E5E-6A15-403F-8528-97CC89BA95AB}"/>
              </a:ext>
            </a:extLst>
          </p:cNvPr>
          <p:cNvSpPr txBox="1"/>
          <p:nvPr/>
        </p:nvSpPr>
        <p:spPr>
          <a:xfrm>
            <a:off x="5405401" y="4573489"/>
            <a:ext cx="197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Inference on the new document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5BEF4BA-6AEA-499A-8263-0528B14B2E50}"/>
              </a:ext>
            </a:extLst>
          </p:cNvPr>
          <p:cNvCxnSpPr>
            <a:cxnSpLocks/>
          </p:cNvCxnSpPr>
          <p:nvPr/>
        </p:nvCxnSpPr>
        <p:spPr>
          <a:xfrm flipH="1" flipV="1">
            <a:off x="5168348" y="3792772"/>
            <a:ext cx="853740" cy="80290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55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EEC94-A4CF-41FD-AD47-79CCCBF5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24" y="2892015"/>
            <a:ext cx="7017774" cy="1325563"/>
          </a:xfrm>
        </p:spPr>
        <p:txBody>
          <a:bodyPr/>
          <a:lstStyle/>
          <a:p>
            <a:r>
              <a:rPr lang="en-US" altLang="zh-CN" b="1" dirty="0"/>
              <a:t>Applications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F9256-9633-4F99-AD7B-726ED5E1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94" y="373626"/>
            <a:ext cx="4589206" cy="6174657"/>
          </a:xfrm>
          <a:solidFill>
            <a:schemeClr val="bg2"/>
          </a:solidFill>
        </p:spPr>
        <p:txBody>
          <a:bodyPr>
            <a:normAutofit/>
          </a:bodyPr>
          <a:lstStyle/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Document Modeling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Document Classification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Collaborative filtering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Extensions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865F3-1CB7-424F-A88F-9FD982FA1F80}"/>
              </a:ext>
            </a:extLst>
          </p:cNvPr>
          <p:cNvSpPr txBox="1">
            <a:spLocks/>
          </p:cNvSpPr>
          <p:nvPr/>
        </p:nvSpPr>
        <p:spPr>
          <a:xfrm>
            <a:off x="709152" y="3830996"/>
            <a:ext cx="701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Part V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56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Document Modeling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2"/>
            <a:ext cx="10783529" cy="51034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2003) on AP corpus: 16,333 newswire articles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0C0E4-1CF3-48C5-BC1A-A902BBAE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67" y="2422108"/>
            <a:ext cx="5482466" cy="37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6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Document Modeling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2"/>
            <a:ext cx="10783529" cy="51034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2003) on AP corpus: 16,333 newswire articles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0C0E4-1CF3-48C5-BC1A-A902BBAE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67" y="2422108"/>
            <a:ext cx="5482466" cy="3777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40D697-87D9-41FD-895E-2A0ED2A5F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73" y="3429000"/>
            <a:ext cx="7529885" cy="33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4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Document Modeling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2"/>
            <a:ext cx="10783529" cy="51034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Perplexity vs topic number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2003)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DE5935-6023-462F-99F9-33C999F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338" y="2397301"/>
            <a:ext cx="5315323" cy="39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8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Document Classification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2"/>
            <a:ext cx="9713182" cy="51034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classification, Reuters-21578 dataset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8000 documents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Low-dimensional representations from LDA (50 topics) for document vs. word features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proportion of training data used is low…</a:t>
            </a:r>
          </a:p>
          <a:p>
            <a:pPr marL="914400" lvl="2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D66F93-CDFA-41A7-9300-2DCB8C9B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45" y="3802710"/>
            <a:ext cx="4965672" cy="29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Collaborative filtering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2"/>
            <a:ext cx="10783529" cy="51034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FDE5B8-DD61-424F-8363-96F8FCBA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18" y="2317431"/>
            <a:ext cx="6448798" cy="41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Bayesian inference and Conjugate Distribution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Bayes theorem:</a:t>
                </a:r>
              </a:p>
              <a:p>
                <a:pPr marL="914400" lvl="2" indent="0">
                  <a:buNone/>
                </a:pPr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𝑝𝑜𝑠𝑡𝑒𝑟𝑖𝑜𝑟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𝑙𝑖𝑘𝑒𝑙𝑖h𝑜𝑜𝑑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𝑝𝑟𝑖𝑜𝑟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Conjugacy Distribution: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&amp; posterior are in the same distribution family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Conjugate prior: given the form of likelihood (Then?)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 us to give physical interpretation to parameters of the distribution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66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Collaborative filtering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similarity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preference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EachMovie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(user: preferred movie choices)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Analogy: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                    - document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Movie chosen      - words in document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1600 movies        - vocabulary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Movie genre         - topic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– Genre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2" indent="0" algn="ctr">
                  <a:buNone/>
                </a:pP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Eg.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Mary</m:t>
                    </m:r>
                    <m:r>
                      <m:rPr>
                        <m:nor/>
                      </m:rPr>
                      <a:rPr lang="en-US" altLang="zh-CN" i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preference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0.5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Romance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comedy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0.1 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science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fiction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Movie – Genre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2" indent="0" algn="ctr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science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fiction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𝑅𝑒𝑎𝑑𝑦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𝑃𝑙𝑎𝑦𝑒𝑟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𝑂𝑛𝑒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𝑀𝑎𝑟𝑣𝑒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𝑇h𝑒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𝐴𝑣𝑒𝑛𝑔𝑒𝑟𝑠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0.3 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流浪地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球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54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Collaborative filtering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2"/>
            <a:ext cx="10783529" cy="51034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3300 training users; 390 test users</a:t>
            </a:r>
          </a:p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Predictive-perplexity:</a:t>
            </a: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F1BB5C-53A8-456A-A220-0E1BB2A8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008" y="2931585"/>
            <a:ext cx="5465984" cy="334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6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Extensions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Drawbacks of LDA model:</a:t>
                </a:r>
              </a:p>
              <a:p>
                <a:pPr lvl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text topics?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Noisy data</a:t>
                </a:r>
              </a:p>
              <a:p>
                <a:pPr lvl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extension models:</a:t>
                </a:r>
              </a:p>
              <a:p>
                <a:pPr lvl="1"/>
                <a:r>
                  <a:rPr lang="en-US" altLang="zh-CN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TwitterLDA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(Zhao et al. 2011):</a:t>
                </a:r>
              </a:p>
              <a:p>
                <a:pPr lvl="2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Assumption: one topic for one tweet</a:t>
                </a:r>
              </a:p>
              <a:p>
                <a:pPr lvl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Labeled-LDA (Ramage et al. 2009, ACL):</a:t>
                </a:r>
              </a:p>
              <a:p>
                <a:pPr lvl="2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Used in document classification</a:t>
                </a:r>
              </a:p>
              <a:p>
                <a:pPr lvl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Hierarchical LDA (The et al. 2005):</a:t>
                </a:r>
              </a:p>
              <a:p>
                <a:pPr lvl="2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automaitically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0" lvl="4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2"/>
                <a:ext cx="10783529" cy="5103497"/>
              </a:xfrm>
              <a:blipFill>
                <a:blip r:embed="rId2"/>
                <a:stretch>
                  <a:fillRect l="-961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121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References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C5CF487-A091-4552-BADA-509B1FDE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2"/>
            <a:ext cx="10783529" cy="5103497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M, Ng A Y, Jordan M I. Latent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allocation[J]. Journal of machine Learning research, 2003, 3(Jan): 993-1022.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Heinrich G. Parameter estimation for text analysis[R]. Technical report, 2005.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Ramage D, Hall D,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Nallapati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et al. Labeled LDA: A supervised topic model for credit attribution in multi-labeled corpora[C]//Proceedings of the 2009 conference on empirical methods in natural language processing. 2009: 248-256.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W, Jordan M I, Beal M J, et al. Hierarchical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processes[J]. Journal of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association, 2006, 101(476): 1566-1581.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 W X, Jiang J, Weng J, et al. Comparing twitter and traditional media using topic models[C]//European conference on information retrieval. Springer, Berlin, Heidelberg, 2011: 338-349.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靳志辉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:《LDA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数学八卦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8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Monte Carlo Markov Chain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Chain: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Property: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case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  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 Probability: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Stationary distribution of an Markov Chain: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non-periodic MC, where any 2 states are connected, we have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any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only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solution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604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Monte Carlo Markov Chain (MCMC)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observation: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following the MC,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samples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to sample from a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why not find a MC, whose stationary distribution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MCMC</a:t>
                </a: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603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Monte Carlo Markov Chain (MCMC)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MCMC: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a MC with transition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stationary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naïve method: </a:t>
                </a:r>
              </a:p>
              <a:p>
                <a:pPr lvl="2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en-US" altLang="zh-CN" b="0" dirty="0"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（细致平稳性）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means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𝑝𝑄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Generalization: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MC,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some edition: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Easy to see that: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and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new MC with 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83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Monte Carlo Markov Chain (MCMC)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MCMC: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Generalization: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Easy to implement a MC with trainsition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how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as acceptance rate!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5192AE6-0464-4F09-ADD3-C4541B9E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35" y="3809930"/>
            <a:ext cx="6679096" cy="29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5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Gibbs Sampling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MCMC in high-dimensional: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always with a low acceptance rate!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if we only change one element in each update?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2-dimensional case: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b="0" dirty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b="0" dirty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Gibbs Sampling: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sample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update, only change one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744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Gibbs Sampling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90E3BDE-405C-41B2-997F-B95A1A230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34" y="1722871"/>
            <a:ext cx="8425531" cy="48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0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Illustrative Example: Beta-Binomial Conjugacy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we are playing a coin, 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head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head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tail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Frequentist: may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Shout from a Bayesian: we need to give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prior!!!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which prior distribution will be good?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 is binomial distribution </a:t>
                </a: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conjugate prior of binomial distribution: Beta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3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41664D5-4638-443A-A35D-020D5707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194" y="2165613"/>
            <a:ext cx="2054942" cy="22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7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Illustrative Example: Beta-Binomial Conjugacy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982"/>
                <a:ext cx="10515600" cy="515701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which prior distribution will be good?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 is binomial distribution </a:t>
                </a: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conjugate prior of binomial distribution: Beta</a:t>
                </a:r>
              </a:p>
              <a:p>
                <a:pPr marL="457200" lvl="1" indent="0">
                  <a:buNone/>
                </a:pPr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𝑑𝑝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will also be Beta !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𝑝𝑜𝑠𝑡𝑒𝑟𝑖𝑜𝑟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𝐵𝑒𝑡𝑎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982"/>
                <a:ext cx="10515600" cy="5157018"/>
              </a:xfrm>
              <a:blipFill>
                <a:blip r:embed="rId2"/>
                <a:stretch>
                  <a:fillRect l="-928" t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41664D5-4638-443A-A35D-020D5707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58" y="2145948"/>
            <a:ext cx="2054942" cy="22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Illustrative Example: Beta-Binomial Conjugacy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982"/>
                <a:ext cx="10515600" cy="51570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Physical interpretation: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𝑝𝑟𝑖𝑜𝑟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𝐵𝑒𝑡𝑎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𝑝𝑜𝑠𝑡𝑒𝑟𝑖𝑜𝑟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𝐵𝑒𝑡𝑎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prior knowledge, called pseudo counts!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no prior,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𝑝𝑟𝑖𝑜𝑟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𝑈𝑛𝑖𝑓𝑜𝑟𝑚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(0,1)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time we conduct experiment, we correct the counts!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will be a Beta distribution like?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982"/>
                <a:ext cx="10515600" cy="5157018"/>
              </a:xfrm>
              <a:blipFill>
                <a:blip r:embed="rId2"/>
                <a:stretch>
                  <a:fillRect l="-1043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1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Illustrative Example: Beta-Binomial Conjugacy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982"/>
                <a:ext cx="10515600" cy="51570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𝑝𝑜𝑠𝑡𝑒𝑟𝑖𝑜𝑟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𝐵𝑒𝑡𝑎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41C31-1439-4FE0-B79F-7E4E368B9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982"/>
                <a:ext cx="10515600" cy="51570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Probability density function for the Beta distribution">
            <a:extLst>
              <a:ext uri="{FF2B5EF4-FFF2-40B4-BE49-F238E27FC236}">
                <a16:creationId xmlns:a16="http://schemas.microsoft.com/office/drawing/2014/main" id="{11C0397C-0243-44C4-8C8E-CF1C52C1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2983"/>
            <a:ext cx="4894006" cy="39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F052C4-3383-4BDC-B0BE-EC907589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59" y="2422983"/>
            <a:ext cx="5141263" cy="3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8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4840-039A-4034-B99A-5A231787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12"/>
            <a:ext cx="10515600" cy="83666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Dirichlet-Multinomial Conjugacy</a:t>
            </a:r>
            <a:endParaRPr lang="zh-CN" altLang="en-US" sz="3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1FB5C6-FB2A-47E3-B13A-555AC5435DC1}"/>
              </a:ext>
            </a:extLst>
          </p:cNvPr>
          <p:cNvCxnSpPr/>
          <p:nvPr/>
        </p:nvCxnSpPr>
        <p:spPr>
          <a:xfrm>
            <a:off x="838200" y="1513707"/>
            <a:ext cx="10515600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Multinomial case: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 of multinomial: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Conjugate prior need to have a form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???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 distribution is what we want!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C5CF487-A091-4552-BADA-509B1FDE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30816"/>
              </a:xfrm>
              <a:blipFill>
                <a:blip r:embed="rId2"/>
                <a:stretch>
                  <a:fillRect l="-1043" t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55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2641</Words>
  <Application>Microsoft Office PowerPoint</Application>
  <PresentationFormat>宽屏</PresentationFormat>
  <Paragraphs>470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An Introduction to  Latent Dirichlet Allocation (LDA)</vt:lpstr>
      <vt:lpstr>CONTENTS</vt:lpstr>
      <vt:lpstr>Prerequisite</vt:lpstr>
      <vt:lpstr>Bayesian inference and Conjugate Distribution</vt:lpstr>
      <vt:lpstr>Illustrative Example: Beta-Binomial Conjugacy</vt:lpstr>
      <vt:lpstr>Illustrative Example: Beta-Binomial Conjugacy</vt:lpstr>
      <vt:lpstr>Illustrative Example: Beta-Binomial Conjugacy</vt:lpstr>
      <vt:lpstr>Illustrative Example: Beta-Binomial Conjugacy</vt:lpstr>
      <vt:lpstr>Dirichlet-Multinomial Conjugacy</vt:lpstr>
      <vt:lpstr>Moving On</vt:lpstr>
      <vt:lpstr>MCMC &amp; Gibbs Sampling</vt:lpstr>
      <vt:lpstr>Gibbs Sampling</vt:lpstr>
      <vt:lpstr>Statistical Language Model</vt:lpstr>
      <vt:lpstr>Statistical Language Model</vt:lpstr>
      <vt:lpstr>Topic Model</vt:lpstr>
      <vt:lpstr>Topic Model</vt:lpstr>
      <vt:lpstr>pLSA</vt:lpstr>
      <vt:lpstr>LDA</vt:lpstr>
      <vt:lpstr>LDA</vt:lpstr>
      <vt:lpstr>LDA</vt:lpstr>
      <vt:lpstr>Parameter Inference</vt:lpstr>
      <vt:lpstr>LDA</vt:lpstr>
      <vt:lpstr>LDA</vt:lpstr>
      <vt:lpstr>LDA</vt:lpstr>
      <vt:lpstr>LDA</vt:lpstr>
      <vt:lpstr>LDA</vt:lpstr>
      <vt:lpstr>Gibbs Sampling</vt:lpstr>
      <vt:lpstr>Training</vt:lpstr>
      <vt:lpstr>Inference on a new document</vt:lpstr>
      <vt:lpstr>Evaluation</vt:lpstr>
      <vt:lpstr>Perplexity – how good our model is</vt:lpstr>
      <vt:lpstr>Perplexity of N-gram</vt:lpstr>
      <vt:lpstr>Perplexity of LDA</vt:lpstr>
      <vt:lpstr>Applications</vt:lpstr>
      <vt:lpstr>Document Modeling</vt:lpstr>
      <vt:lpstr>Document Modeling</vt:lpstr>
      <vt:lpstr>Document Modeling</vt:lpstr>
      <vt:lpstr>Document Classification</vt:lpstr>
      <vt:lpstr>Collaborative filtering</vt:lpstr>
      <vt:lpstr>Collaborative filtering</vt:lpstr>
      <vt:lpstr>Collaborative filtering</vt:lpstr>
      <vt:lpstr>Extensions</vt:lpstr>
      <vt:lpstr>References</vt:lpstr>
      <vt:lpstr>Monte Carlo Markov Chain</vt:lpstr>
      <vt:lpstr>Monte Carlo Markov Chain (MCMC)</vt:lpstr>
      <vt:lpstr>Monte Carlo Markov Chain (MCMC)</vt:lpstr>
      <vt:lpstr>Monte Carlo Markov Chain (MCMC)</vt:lpstr>
      <vt:lpstr>Gibbs Sampling</vt:lpstr>
      <vt:lpstr>Gibbs 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 Latent Dirichlet Allocation (LDA)</dc:title>
  <dc:creator>李 泽君</dc:creator>
  <cp:lastModifiedBy>李 泽君</cp:lastModifiedBy>
  <cp:revision>71</cp:revision>
  <dcterms:created xsi:type="dcterms:W3CDTF">2020-11-25T13:26:12Z</dcterms:created>
  <dcterms:modified xsi:type="dcterms:W3CDTF">2020-12-08T16:48:56Z</dcterms:modified>
</cp:coreProperties>
</file>